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" ContentType="image/tiff"/>
  <Default Extension="png" ContentType="image/pn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sldIdLst>
    <p:sldId id="256" r:id="rId2"/>
    <p:sldId id="272" r:id="rId3"/>
    <p:sldId id="262" r:id="rId4"/>
    <p:sldId id="266" r:id="rId5"/>
    <p:sldId id="268" r:id="rId6"/>
    <p:sldId id="270" r:id="rId7"/>
    <p:sldId id="276" r:id="rId8"/>
    <p:sldId id="271" r:id="rId9"/>
    <p:sldId id="277" r:id="rId10"/>
    <p:sldId id="261" r:id="rId11"/>
    <p:sldId id="257" r:id="rId12"/>
    <p:sldId id="260" r:id="rId13"/>
    <p:sldId id="279" r:id="rId14"/>
    <p:sldId id="274" r:id="rId15"/>
    <p:sldId id="280" r:id="rId16"/>
    <p:sldId id="278" r:id="rId17"/>
    <p:sldId id="267" r:id="rId18"/>
    <p:sldId id="275" r:id="rId19"/>
    <p:sldId id="263" r:id="rId20"/>
    <p:sldId id="281" r:id="rId21"/>
    <p:sldId id="273" r:id="rId22"/>
    <p:sldId id="264" r:id="rId23"/>
    <p:sldId id="265" r:id="rId24"/>
    <p:sldId id="269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74"/>
  </p:normalViewPr>
  <p:slideViewPr>
    <p:cSldViewPr snapToGrid="0" snapToObjects="1">
      <p:cViewPr varScale="1">
        <p:scale>
          <a:sx n="131" d="100"/>
          <a:sy n="131" d="100"/>
        </p:scale>
        <p:origin x="37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notesMaster" Target="notesMasters/notesMaster1.xml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8B69F6-1909-5A4A-98BF-42D36551E7BD}" type="datetimeFigureOut">
              <a:rPr lang="en-US" smtClean="0"/>
              <a:t>8/29/19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719D3C-956C-0448-983E-B6A309BEC9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2127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501C5-A68D-B74C-BAE7-65D64773C1E8}" type="datetimeFigureOut">
              <a:rPr lang="en-US" smtClean="0"/>
              <a:t>8/29/19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6E886D-4E9B-9342-A6A2-7B506D7925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2261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501C5-A68D-B74C-BAE7-65D64773C1E8}" type="datetimeFigureOut">
              <a:rPr lang="en-US" smtClean="0"/>
              <a:t>8/29/19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6E886D-4E9B-9342-A6A2-7B506D7925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1116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501C5-A68D-B74C-BAE7-65D64773C1E8}" type="datetimeFigureOut">
              <a:rPr lang="en-US" smtClean="0"/>
              <a:t>8/29/19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6E886D-4E9B-9342-A6A2-7B506D7925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4313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501C5-A68D-B74C-BAE7-65D64773C1E8}" type="datetimeFigureOut">
              <a:rPr lang="en-US" smtClean="0"/>
              <a:t>8/29/19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6E886D-4E9B-9342-A6A2-7B506D7925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702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501C5-A68D-B74C-BAE7-65D64773C1E8}" type="datetimeFigureOut">
              <a:rPr lang="en-US" smtClean="0"/>
              <a:t>8/29/19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6E886D-4E9B-9342-A6A2-7B506D7925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700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501C5-A68D-B74C-BAE7-65D64773C1E8}" type="datetimeFigureOut">
              <a:rPr lang="en-US" smtClean="0"/>
              <a:t>8/29/19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6E886D-4E9B-9342-A6A2-7B506D7925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1065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501C5-A68D-B74C-BAE7-65D64773C1E8}" type="datetimeFigureOut">
              <a:rPr lang="en-US" smtClean="0"/>
              <a:t>8/29/19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6E886D-4E9B-9342-A6A2-7B506D7925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722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501C5-A68D-B74C-BAE7-65D64773C1E8}" type="datetimeFigureOut">
              <a:rPr lang="en-US" smtClean="0"/>
              <a:t>8/29/19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6E886D-4E9B-9342-A6A2-7B506D7925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9432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501C5-A68D-B74C-BAE7-65D64773C1E8}" type="datetimeFigureOut">
              <a:rPr lang="en-US" smtClean="0"/>
              <a:t>8/29/19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6E886D-4E9B-9342-A6A2-7B506D7925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3610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501C5-A68D-B74C-BAE7-65D64773C1E8}" type="datetimeFigureOut">
              <a:rPr lang="en-US" smtClean="0"/>
              <a:t>8/29/19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6E886D-4E9B-9342-A6A2-7B506D7925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429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501C5-A68D-B74C-BAE7-65D64773C1E8}" type="datetimeFigureOut">
              <a:rPr lang="en-US" smtClean="0"/>
              <a:t>8/29/19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6E886D-4E9B-9342-A6A2-7B506D7925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1122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5501C5-A68D-B74C-BAE7-65D64773C1E8}" type="datetimeFigureOut">
              <a:rPr lang="en-US" smtClean="0"/>
              <a:t>8/29/19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6E886D-4E9B-9342-A6A2-7B506D7925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591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python.org/dev/peps/pep-0020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zarr.readthedocs.io/en/stable/" TargetMode="External"/><Relationship Id="rId4" Type="http://schemas.openxmlformats.org/officeDocument/2006/relationships/hyperlink" Target="http://cfconventions.org/standard-names.html" TargetMode="External"/><Relationship Id="rId5" Type="http://schemas.openxmlformats.org/officeDocument/2006/relationships/hyperlink" Target="https://www.bodc.ac.uk/resources/vocabularies/" TargetMode="External"/><Relationship Id="rId6" Type="http://schemas.openxmlformats.org/officeDocument/2006/relationships/hyperlink" Target="http://pangeo.io/" TargetMode="External"/><Relationship Id="rId7" Type="http://schemas.openxmlformats.org/officeDocument/2006/relationships/image" Target="../media/image21.jpeg"/><Relationship Id="rId8" Type="http://schemas.openxmlformats.org/officeDocument/2006/relationships/image" Target="../media/image22.png"/><Relationship Id="rId9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portal.hdfgroup.org/display/HDF5/HDF5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conda.io/en/latest/miniconda.html" TargetMode="External"/><Relationship Id="rId4" Type="http://schemas.openxmlformats.org/officeDocument/2006/relationships/hyperlink" Target="https://conda-forge.org/" TargetMode="External"/><Relationship Id="rId5" Type="http://schemas.openxmlformats.org/officeDocument/2006/relationships/hyperlink" Target="https://www.docker.com/" TargetMode="External"/><Relationship Id="rId6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" TargetMode="External"/><Relationship Id="rId4" Type="http://schemas.openxmlformats.org/officeDocument/2006/relationships/hyperlink" Target="https://blog.jupyter.org/binder-with-zenodo-af68ed6648a6" TargetMode="External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mybinder.org/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tlassian.com/git/tutorials" TargetMode="External"/><Relationship Id="rId4" Type="http://schemas.openxmlformats.org/officeDocument/2006/relationships/hyperlink" Target="https://www.github.com/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g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sf/black" TargetMode="External"/><Relationship Id="rId4" Type="http://schemas.openxmlformats.org/officeDocument/2006/relationships/hyperlink" Target="https://github.com/timothycrosley/isort" TargetMode="External"/><Relationship Id="rId5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google.github.io/styleguide/pyguide.html" TargetMode="External"/><Relationship Id="rId4" Type="http://schemas.openxmlformats.org/officeDocument/2006/relationships/hyperlink" Target="http://www.sphinx-doc.org/en/master/" TargetMode="External"/><Relationship Id="rId5" Type="http://schemas.openxmlformats.org/officeDocument/2006/relationships/hyperlink" Target="https://readthedocs.org/" TargetMode="External"/><Relationship Id="rId6" Type="http://schemas.openxmlformats.org/officeDocument/2006/relationships/image" Target="../media/image31.png"/><Relationship Id="rId7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numpydoc.readthedocs.io/en/latest/format.html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vocab.nerc.ac.uk/collection/P01/current/TMESOT01" TargetMode="External"/><Relationship Id="rId4" Type="http://schemas.openxmlformats.org/officeDocument/2006/relationships/hyperlink" Target="http://cfconventions.org/standard-names.html" TargetMode="External"/><Relationship Id="rId5" Type="http://schemas.openxmlformats.org/officeDocument/2006/relationships/hyperlink" Target="https://www.bodc.ac.uk/resources/vocabularies/seavox/" TargetMode="External"/><Relationship Id="rId6" Type="http://schemas.openxmlformats.org/officeDocument/2006/relationships/hyperlink" Target="https://www.bodc.ac.uk/resources/vocabularies/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vocab.nerc.ac.uk/collection/P01/current/TEMPP681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packaging.python.org/" TargetMode="External"/><Relationship Id="rId4" Type="http://schemas.openxmlformats.org/officeDocument/2006/relationships/hyperlink" Target="https://pre-commit.com/" TargetMode="External"/><Relationship Id="rId5" Type="http://schemas.openxmlformats.org/officeDocument/2006/relationships/hyperlink" Target="https://docs.pytest.org/en/latest/" TargetMode="External"/><Relationship Id="rId6" Type="http://schemas.openxmlformats.org/officeDocument/2006/relationships/image" Target="../media/image34.png"/><Relationship Id="rId7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11" Type="http://schemas.openxmlformats.org/officeDocument/2006/relationships/hyperlink" Target="https://doi.org/10.1371/journal.pcbi.1002598.g002" TargetMode="External"/><Relationship Id="rId1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choosealicense.com/" TargetMode="External"/><Relationship Id="rId3" Type="http://schemas.openxmlformats.org/officeDocument/2006/relationships/hyperlink" Target="https://project-open-data.cio.gov/open-licenses/" TargetMode="External"/><Relationship Id="rId4" Type="http://schemas.openxmlformats.org/officeDocument/2006/relationships/hyperlink" Target="http://opendatacommons.org/licenses/by/1.0/" TargetMode="External"/><Relationship Id="rId5" Type="http://schemas.openxmlformats.org/officeDocument/2006/relationships/hyperlink" Target="https://creativecommons.org/licenses/by/4.0/" TargetMode="External"/><Relationship Id="rId6" Type="http://schemas.openxmlformats.org/officeDocument/2006/relationships/hyperlink" Target="http://www.gnu.org/licenses/fdl-1.3.en.html" TargetMode="External"/><Relationship Id="rId7" Type="http://schemas.openxmlformats.org/officeDocument/2006/relationships/image" Target="../media/image36.png"/><Relationship Id="rId8" Type="http://schemas.openxmlformats.org/officeDocument/2006/relationships/image" Target="../media/image37.png"/><Relationship Id="rId9" Type="http://schemas.openxmlformats.org/officeDocument/2006/relationships/image" Target="../media/image38.png"/><Relationship Id="rId10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cite.org/members.html" TargetMode="External"/><Relationship Id="rId4" Type="http://schemas.openxmlformats.org/officeDocument/2006/relationships/image" Target="../media/image41.gif"/><Relationship Id="rId5" Type="http://schemas.openxmlformats.org/officeDocument/2006/relationships/image" Target="../media/image42.png"/><Relationship Id="rId6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uides.github.com/activities/citable-code/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citation.crosscite.org/" TargetMode="External"/><Relationship Id="rId4" Type="http://schemas.openxmlformats.org/officeDocument/2006/relationships/image" Target="../media/image41.gif"/><Relationship Id="rId5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oi.org/10.5281/zenodo.1256998" TargetMode="Externa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.png"/><Relationship Id="rId12" Type="http://schemas.openxmlformats.org/officeDocument/2006/relationships/image" Target="../media/image5.png"/><Relationship Id="rId13" Type="http://schemas.openxmlformats.org/officeDocument/2006/relationships/image" Target="../media/image6.png"/><Relationship Id="rId14" Type="http://schemas.openxmlformats.org/officeDocument/2006/relationships/image" Target="../media/image7.png"/><Relationship Id="rId15" Type="http://schemas.openxmlformats.org/officeDocument/2006/relationships/image" Target="../media/image8.tif"/><Relationship Id="rId16" Type="http://schemas.openxmlformats.org/officeDocument/2006/relationships/image" Target="../media/image9.png"/><Relationship Id="rId17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hyperlink" Target="https://www.esipfed.org/" TargetMode="External"/><Relationship Id="rId4" Type="http://schemas.openxmlformats.org/officeDocument/2006/relationships/hyperlink" Target="https://www.rd-alliance.org/" TargetMode="External"/><Relationship Id="rId5" Type="http://schemas.openxmlformats.org/officeDocument/2006/relationships/hyperlink" Target="https://www.earthcube.org/" TargetMode="External"/><Relationship Id="rId6" Type="http://schemas.openxmlformats.org/officeDocument/2006/relationships/hyperlink" Target="https://www.force11.org/group/fairgroup/fairprinciples" TargetMode="External"/><Relationship Id="rId7" Type="http://schemas.openxmlformats.org/officeDocument/2006/relationships/hyperlink" Target="https://www.oceanbestpractices.org/" TargetMode="External"/><Relationship Id="rId8" Type="http://schemas.openxmlformats.org/officeDocument/2006/relationships/hyperlink" Target="https://www.dataone.org/" TargetMode="External"/><Relationship Id="rId9" Type="http://schemas.openxmlformats.org/officeDocument/2006/relationships/hyperlink" Target="https://www.iedadata.org/" TargetMode="External"/><Relationship Id="rId10" Type="http://schemas.openxmlformats.org/officeDocument/2006/relationships/hyperlink" Target="https://www.force11.org/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oi.org/10.3389/fninf.2017.00076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hyperlink" Target="https://www.go-fair.org/fair-principles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chdo/hydro" TargetMode="External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Relationship Id="rId9" Type="http://schemas.openxmlformats.org/officeDocument/2006/relationships/image" Target="../media/image16.png"/><Relationship Id="rId10" Type="http://schemas.openxmlformats.org/officeDocument/2006/relationships/image" Target="../media/image17.png"/><Relationship Id="rId11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nsf.gov/geo/oce/oce-data-sample-repository-list.jsp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hyperlink" Target="https://www.oceanbestpractices.org/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4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2441642"/>
            <a:ext cx="12192000" cy="2227635"/>
          </a:xfrm>
          <a:prstGeom prst="rect">
            <a:avLst/>
          </a:prstGeom>
          <a:solidFill>
            <a:srgbClr val="006A96">
              <a:alpha val="7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441643"/>
            <a:ext cx="9144000" cy="1068320"/>
          </a:xfrm>
        </p:spPr>
        <p:txBody>
          <a:bodyPr>
            <a:normAutofit/>
          </a:bodyPr>
          <a:lstStyle/>
          <a:p>
            <a:r>
              <a:rPr lang="en-US" sz="6600" dirty="0" smtClean="0">
                <a:solidFill>
                  <a:schemeClr val="bg1"/>
                </a:solidFill>
              </a:rPr>
              <a:t>Reproducible </a:t>
            </a:r>
            <a:r>
              <a:rPr lang="en-US" sz="6600" dirty="0" smtClean="0">
                <a:solidFill>
                  <a:schemeClr val="bg1"/>
                </a:solidFill>
              </a:rPr>
              <a:t>Science</a:t>
            </a:r>
            <a:endParaRPr lang="en-US" sz="6600" dirty="0">
              <a:solidFill>
                <a:schemeClr val="bg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August 30, 2019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Joseph </a:t>
            </a:r>
            <a:r>
              <a:rPr lang="en-US" dirty="0" smtClean="0">
                <a:solidFill>
                  <a:schemeClr val="bg1"/>
                </a:solidFill>
              </a:rPr>
              <a:t>Gum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1259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</a:t>
            </a:r>
            <a:r>
              <a:rPr lang="en-US" dirty="0" smtClean="0"/>
              <a:t>spend effort for r</a:t>
            </a:r>
            <a:r>
              <a:rPr lang="en-US" dirty="0" smtClean="0"/>
              <a:t>eproducibility?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07787"/>
            <a:ext cx="10515600" cy="2013626"/>
          </a:xfrm>
        </p:spPr>
        <p:txBody>
          <a:bodyPr>
            <a:normAutofit/>
          </a:bodyPr>
          <a:lstStyle/>
          <a:p>
            <a:r>
              <a:rPr lang="en-US" dirty="0" smtClean="0"/>
              <a:t>Faster deployment of code</a:t>
            </a:r>
          </a:p>
          <a:p>
            <a:r>
              <a:rPr lang="en-US" dirty="0" smtClean="0"/>
              <a:t>Faster understanding of code</a:t>
            </a:r>
          </a:p>
          <a:p>
            <a:r>
              <a:rPr lang="en-US" dirty="0" smtClean="0"/>
              <a:t>Easier extension of code</a:t>
            </a:r>
          </a:p>
          <a:p>
            <a:r>
              <a:rPr lang="en-US" dirty="0" smtClean="0"/>
              <a:t>It’s good for you and the community!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838200" y="3521413"/>
            <a:ext cx="10515600" cy="10895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What is reproducibility?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838199" y="4611001"/>
            <a:ext cx="10678297" cy="16095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Read more than write </a:t>
            </a:r>
            <a:r>
              <a:rPr lang="mr-IN" dirty="0" smtClean="0"/>
              <a:t>–</a:t>
            </a:r>
            <a:r>
              <a:rPr lang="en-US" dirty="0" smtClean="0"/>
              <a:t> can you read it one month, year from now?</a:t>
            </a:r>
          </a:p>
          <a:p>
            <a:r>
              <a:rPr lang="en-US" dirty="0" smtClean="0"/>
              <a:t>New installs over current- can you install it one month, year from now?</a:t>
            </a:r>
          </a:p>
          <a:p>
            <a:r>
              <a:rPr lang="en-US" dirty="0" smtClean="0"/>
              <a:t>Code brittleness </a:t>
            </a:r>
            <a:r>
              <a:rPr lang="mr-IN" dirty="0" smtClean="0"/>
              <a:t>–</a:t>
            </a:r>
            <a:r>
              <a:rPr lang="en-US" dirty="0" smtClean="0"/>
              <a:t> can you extend it one month, year from now?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62507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Lets see what some people have said about </a:t>
            </a:r>
            <a:r>
              <a:rPr lang="en-US" dirty="0" smtClean="0"/>
              <a:t>software, data before</a:t>
            </a:r>
            <a:r>
              <a:rPr lang="en-US" dirty="0" smtClean="0"/>
              <a:t>: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92" b="5251"/>
          <a:stretch/>
        </p:blipFill>
        <p:spPr>
          <a:xfrm>
            <a:off x="6234537" y="2035065"/>
            <a:ext cx="5957463" cy="3334602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03" r="137" b="5224"/>
          <a:stretch/>
        </p:blipFill>
        <p:spPr>
          <a:xfrm>
            <a:off x="280427" y="2035064"/>
            <a:ext cx="5955003" cy="3334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106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 we standardize our coding practices?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“Opinionated” guidelines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smtClean="0">
                <a:hlinkClick r:id="rId2"/>
              </a:rPr>
              <a:t>PEP-20</a:t>
            </a:r>
            <a:r>
              <a:rPr lang="en-US" dirty="0" smtClean="0"/>
              <a:t>, ”This </a:t>
            </a:r>
            <a:r>
              <a:rPr lang="en-US" dirty="0" smtClean="0"/>
              <a:t>is the way we are doing things”</a:t>
            </a:r>
          </a:p>
          <a:p>
            <a:r>
              <a:rPr lang="en-US" dirty="0" smtClean="0"/>
              <a:t>More people following the same opinionated practices </a:t>
            </a:r>
            <a:r>
              <a:rPr lang="mr-IN" dirty="0" smtClean="0"/>
              <a:t>–</a:t>
            </a:r>
            <a:r>
              <a:rPr lang="en-US" dirty="0" smtClean="0"/>
              <a:t> easier to share code!</a:t>
            </a:r>
            <a:endParaRPr lang="en-US" dirty="0" smtClean="0"/>
          </a:p>
          <a:p>
            <a:r>
              <a:rPr lang="en-US" dirty="0" smtClean="0"/>
              <a:t>Software tools to help write opinionated Python</a:t>
            </a:r>
          </a:p>
          <a:p>
            <a:pPr lvl="1"/>
            <a:r>
              <a:rPr lang="en-US" dirty="0" err="1" smtClean="0"/>
              <a:t>Conda</a:t>
            </a:r>
            <a:r>
              <a:rPr lang="en-US" dirty="0" smtClean="0"/>
              <a:t>/</a:t>
            </a:r>
            <a:r>
              <a:rPr lang="en-US" dirty="0" err="1" smtClean="0"/>
              <a:t>Conda</a:t>
            </a:r>
            <a:r>
              <a:rPr lang="en-US" dirty="0" smtClean="0"/>
              <a:t>-forge</a:t>
            </a:r>
          </a:p>
          <a:p>
            <a:pPr lvl="1"/>
            <a:r>
              <a:rPr lang="en-US" dirty="0" smtClean="0"/>
              <a:t>Black</a:t>
            </a:r>
          </a:p>
          <a:p>
            <a:pPr lvl="1"/>
            <a:r>
              <a:rPr lang="en-US" dirty="0" err="1"/>
              <a:t>i</a:t>
            </a:r>
            <a:r>
              <a:rPr lang="en-US" dirty="0" err="1" smtClean="0"/>
              <a:t>sort</a:t>
            </a:r>
            <a:r>
              <a:rPr lang="en-US" dirty="0" smtClean="0"/>
              <a:t> </a:t>
            </a:r>
            <a:r>
              <a:rPr lang="en-US" dirty="0" smtClean="0"/>
              <a:t>(non-notebooks, production code)</a:t>
            </a:r>
          </a:p>
          <a:p>
            <a:r>
              <a:rPr lang="en-US" dirty="0" smtClean="0"/>
              <a:t>Software tools to help facilitate opinionated Python</a:t>
            </a:r>
          </a:p>
          <a:p>
            <a:pPr lvl="1"/>
            <a:r>
              <a:rPr lang="en-US" dirty="0" err="1" smtClean="0"/>
              <a:t>Git</a:t>
            </a:r>
            <a:r>
              <a:rPr lang="en-US" dirty="0" smtClean="0"/>
              <a:t>/</a:t>
            </a:r>
            <a:r>
              <a:rPr lang="en-US" dirty="0" err="1" smtClean="0"/>
              <a:t>Github</a:t>
            </a:r>
            <a:endParaRPr lang="en-US" dirty="0" smtClean="0"/>
          </a:p>
          <a:p>
            <a:pPr lvl="1"/>
            <a:r>
              <a:rPr lang="en-US" dirty="0" smtClean="0"/>
              <a:t>Binder</a:t>
            </a:r>
          </a:p>
          <a:p>
            <a:pPr lvl="1"/>
            <a:r>
              <a:rPr lang="en-US" dirty="0" smtClean="0"/>
              <a:t>Sphinx </a:t>
            </a:r>
            <a:r>
              <a:rPr lang="en-US" dirty="0" smtClean="0"/>
              <a:t>(</a:t>
            </a:r>
            <a:r>
              <a:rPr lang="en-US" dirty="0" err="1" smtClean="0"/>
              <a:t>numpy</a:t>
            </a:r>
            <a:r>
              <a:rPr lang="en-US" dirty="0" smtClean="0"/>
              <a:t> </a:t>
            </a:r>
            <a:r>
              <a:rPr lang="en-US" dirty="0" err="1" smtClean="0"/>
              <a:t>docstrings</a:t>
            </a:r>
            <a:r>
              <a:rPr lang="en-US" dirty="0" smtClean="0"/>
              <a:t>)</a:t>
            </a:r>
          </a:p>
          <a:p>
            <a:r>
              <a:rPr lang="en-US" dirty="0" smtClean="0"/>
              <a:t>Science </a:t>
            </a:r>
            <a:r>
              <a:rPr lang="en-US" dirty="0" smtClean="0"/>
              <a:t>decisions made by communities</a:t>
            </a:r>
          </a:p>
          <a:p>
            <a:pPr lvl="1"/>
            <a:r>
              <a:rPr lang="en-US" dirty="0" err="1" smtClean="0"/>
              <a:t>netCDF</a:t>
            </a:r>
            <a:r>
              <a:rPr lang="en-US" dirty="0" smtClean="0"/>
              <a:t>-CF</a:t>
            </a:r>
          </a:p>
          <a:p>
            <a:pPr lvl="1"/>
            <a:r>
              <a:rPr lang="en-US" dirty="0" err="1" smtClean="0"/>
              <a:t>Pangeo</a:t>
            </a:r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4819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Community Decisions - Oceanography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Formats: </a:t>
            </a:r>
            <a:r>
              <a:rPr lang="en-US" dirty="0" err="1" smtClean="0"/>
              <a:t>NetCDF</a:t>
            </a:r>
            <a:r>
              <a:rPr lang="en-US" dirty="0" smtClean="0"/>
              <a:t> (as opposed to CDF)</a:t>
            </a:r>
          </a:p>
          <a:p>
            <a:pPr lvl="1"/>
            <a:r>
              <a:rPr lang="en-US" dirty="0" err="1" smtClean="0"/>
              <a:t>Backends</a:t>
            </a:r>
            <a:r>
              <a:rPr lang="en-US" dirty="0" smtClean="0"/>
              <a:t>: </a:t>
            </a:r>
            <a:r>
              <a:rPr lang="en-US" dirty="0" smtClean="0">
                <a:hlinkClick r:id="rId2"/>
              </a:rPr>
              <a:t>HDF5</a:t>
            </a:r>
            <a:r>
              <a:rPr lang="en-US" dirty="0" smtClean="0"/>
              <a:t>, NetCDF3, </a:t>
            </a:r>
            <a:r>
              <a:rPr lang="en-US" dirty="0" smtClean="0">
                <a:hlinkClick r:id="rId3"/>
              </a:rPr>
              <a:t>zarr</a:t>
            </a:r>
            <a:r>
              <a:rPr lang="en-US" dirty="0" smtClean="0"/>
              <a:t> (cloud native, coming soon™!)</a:t>
            </a:r>
          </a:p>
          <a:p>
            <a:r>
              <a:rPr lang="en-US" dirty="0" smtClean="0"/>
              <a:t>Formats: ASCII/CSV (old)</a:t>
            </a:r>
          </a:p>
          <a:p>
            <a:pPr lvl="1"/>
            <a:r>
              <a:rPr lang="en-US" dirty="0" smtClean="0"/>
              <a:t>Easier for initial view, quickly lacking flexibility and metadata</a:t>
            </a:r>
          </a:p>
          <a:p>
            <a:r>
              <a:rPr lang="en-US" dirty="0" smtClean="0"/>
              <a:t>Standard Vocabularies</a:t>
            </a:r>
          </a:p>
          <a:p>
            <a:pPr lvl="1"/>
            <a:r>
              <a:rPr lang="en-US" dirty="0" smtClean="0"/>
              <a:t>Regulated vocabularies with strict definitions</a:t>
            </a:r>
          </a:p>
          <a:p>
            <a:pPr lvl="1"/>
            <a:r>
              <a:rPr lang="en-US" dirty="0" smtClean="0"/>
              <a:t>Propose new names, pass committee approval</a:t>
            </a:r>
          </a:p>
          <a:p>
            <a:pPr lvl="1"/>
            <a:r>
              <a:rPr lang="en-US" dirty="0" smtClean="0">
                <a:hlinkClick r:id="rId4"/>
              </a:rPr>
              <a:t>CF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Physical parameters</a:t>
            </a:r>
          </a:p>
          <a:p>
            <a:pPr lvl="1"/>
            <a:r>
              <a:rPr lang="en-US" dirty="0" smtClean="0">
                <a:hlinkClick r:id="rId5"/>
              </a:rPr>
              <a:t>BODC</a:t>
            </a:r>
            <a:r>
              <a:rPr lang="en-US" dirty="0" smtClean="0"/>
              <a:t> lists </a:t>
            </a:r>
            <a:r>
              <a:rPr lang="mr-IN" dirty="0" smtClean="0"/>
              <a:t>–</a:t>
            </a:r>
            <a:r>
              <a:rPr lang="en-US" dirty="0" smtClean="0"/>
              <a:t> Biogeochemical parameters</a:t>
            </a:r>
          </a:p>
          <a:p>
            <a:r>
              <a:rPr lang="en-US" dirty="0" smtClean="0"/>
              <a:t>Cloud: </a:t>
            </a:r>
            <a:r>
              <a:rPr lang="en-US" dirty="0" err="1" smtClean="0">
                <a:hlinkClick r:id="rId6"/>
              </a:rPr>
              <a:t>Pangeo</a:t>
            </a:r>
            <a:endParaRPr lang="en-US" dirty="0" smtClean="0"/>
          </a:p>
          <a:p>
            <a:pPr lvl="1"/>
            <a:r>
              <a:rPr lang="en-US" dirty="0" smtClean="0"/>
              <a:t>Standardizing environments to make it easier to run code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  <p:pic>
        <p:nvPicPr>
          <p:cNvPr id="13314" name="Picture 2" descr="https://researchdata.4tu.nl/fileadmin/_processed_/e/2/csm_netcdf2_b981968aae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3834" y="1517515"/>
            <a:ext cx="1429966" cy="1429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ogo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2102" y="3028976"/>
            <a:ext cx="1494817" cy="1494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 descr="images/small_e_logo_cropped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3834" y="4783130"/>
            <a:ext cx="1443085" cy="1393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0173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7492" y="5738748"/>
            <a:ext cx="2928551" cy="8030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89838"/>
            <a:ext cx="10515600" cy="1325563"/>
          </a:xfrm>
        </p:spPr>
        <p:txBody>
          <a:bodyPr/>
          <a:lstStyle/>
          <a:p>
            <a:r>
              <a:rPr lang="en-US" dirty="0" smtClean="0"/>
              <a:t>Working environments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Simplify installing and setting up an environment to run code</a:t>
            </a:r>
          </a:p>
          <a:p>
            <a:r>
              <a:rPr lang="en-US" dirty="0" smtClean="0"/>
              <a:t>Compartmentalization makes it easier to prevent </a:t>
            </a:r>
            <a:r>
              <a:rPr lang="en-US" dirty="0" err="1" smtClean="0"/>
              <a:t>unforseen</a:t>
            </a:r>
            <a:r>
              <a:rPr lang="en-US" dirty="0" smtClean="0"/>
              <a:t> mixing that leads to problems</a:t>
            </a:r>
          </a:p>
          <a:p>
            <a:r>
              <a:rPr lang="en-US" dirty="0" smtClean="0"/>
              <a:t>Package manager:</a:t>
            </a:r>
          </a:p>
          <a:p>
            <a:pPr lvl="1"/>
            <a:r>
              <a:rPr lang="en-US" dirty="0" err="1" smtClean="0">
                <a:hlinkClick r:id="rId3"/>
              </a:rPr>
              <a:t>Conda</a:t>
            </a:r>
            <a:r>
              <a:rPr lang="en-US" dirty="0" smtClean="0">
                <a:hlinkClick r:id="rId3"/>
              </a:rPr>
              <a:t> </a:t>
            </a:r>
            <a:r>
              <a:rPr lang="en-US" dirty="0" smtClean="0"/>
              <a:t>+ </a:t>
            </a:r>
            <a:r>
              <a:rPr lang="en-US" dirty="0" err="1" smtClean="0">
                <a:hlinkClick r:id="rId4"/>
              </a:rPr>
              <a:t>conda</a:t>
            </a:r>
            <a:r>
              <a:rPr lang="en-US" dirty="0" smtClean="0">
                <a:hlinkClick r:id="rId4"/>
              </a:rPr>
              <a:t>-forge</a:t>
            </a:r>
            <a:r>
              <a:rPr lang="en-US" dirty="0" smtClean="0"/>
              <a:t>: easier installation of dependencies, environments</a:t>
            </a:r>
          </a:p>
          <a:p>
            <a:pPr lvl="1"/>
            <a:r>
              <a:rPr lang="en-US" dirty="0" smtClean="0"/>
              <a:t>Pip: standard Python tool; if all of your packages are in there, fine! (probably not)</a:t>
            </a:r>
          </a:p>
          <a:p>
            <a:r>
              <a:rPr lang="en-US" dirty="0" smtClean="0"/>
              <a:t>Virtualization:</a:t>
            </a:r>
          </a:p>
          <a:p>
            <a:pPr lvl="1"/>
            <a:r>
              <a:rPr lang="en-US" dirty="0" err="1" smtClean="0"/>
              <a:t>Conda</a:t>
            </a:r>
            <a:r>
              <a:rPr lang="en-US" dirty="0" smtClean="0"/>
              <a:t> provides virtual environments like </a:t>
            </a:r>
            <a:r>
              <a:rPr lang="en-US" dirty="0" err="1" smtClean="0"/>
              <a:t>virtualenv</a:t>
            </a:r>
            <a:endParaRPr lang="en-US" dirty="0" smtClean="0"/>
          </a:p>
          <a:p>
            <a:pPr lvl="1"/>
            <a:r>
              <a:rPr lang="en-US" dirty="0" smtClean="0">
                <a:hlinkClick r:id="rId5"/>
              </a:rPr>
              <a:t>Docker</a:t>
            </a:r>
            <a:r>
              <a:rPr lang="en-US" dirty="0" smtClean="0"/>
              <a:t>, other tools are good for deployment</a:t>
            </a:r>
          </a:p>
        </p:txBody>
      </p:sp>
      <p:pic>
        <p:nvPicPr>
          <p:cNvPr id="3074" name="Picture 2" descr="mage result for conda-forge logo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2541" y="5177481"/>
            <a:ext cx="1925594" cy="1925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3747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Binder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platform for making </a:t>
            </a:r>
            <a:r>
              <a:rPr lang="en-US" dirty="0" smtClean="0">
                <a:hlinkClick r:id="rId2"/>
              </a:rPr>
              <a:t>notebooks runnable online</a:t>
            </a:r>
            <a:endParaRPr lang="en-US" dirty="0" smtClean="0"/>
          </a:p>
          <a:p>
            <a:pPr lvl="1"/>
            <a:r>
              <a:rPr lang="en-US" dirty="0" smtClean="0"/>
              <a:t>Plug-in to </a:t>
            </a:r>
            <a:r>
              <a:rPr lang="en-US" dirty="0" err="1" smtClean="0"/>
              <a:t>Github</a:t>
            </a:r>
            <a:endParaRPr lang="en-US" dirty="0" smtClean="0"/>
          </a:p>
          <a:p>
            <a:pPr lvl="1"/>
            <a:r>
              <a:rPr lang="en-US" dirty="0" smtClean="0"/>
              <a:t>Google has a similar platform called </a:t>
            </a:r>
            <a:r>
              <a:rPr lang="en-US" dirty="0" err="1" smtClean="0">
                <a:hlinkClick r:id="rId3"/>
              </a:rPr>
              <a:t>Colab</a:t>
            </a:r>
            <a:endParaRPr lang="en-US" dirty="0" smtClean="0"/>
          </a:p>
          <a:p>
            <a:r>
              <a:rPr lang="en-US" dirty="0" smtClean="0"/>
              <a:t>Allow others to experiment with your code before downloading</a:t>
            </a:r>
            <a:endParaRPr lang="en-US" dirty="0" smtClean="0">
              <a:hlinkClick r:id="rId4"/>
            </a:endParaRPr>
          </a:p>
          <a:p>
            <a:r>
              <a:rPr lang="en-US" dirty="0" smtClean="0">
                <a:hlinkClick r:id="rId4"/>
              </a:rPr>
              <a:t>Make DOI notebooks runnable</a:t>
            </a:r>
            <a:endParaRPr lang="en-US" dirty="0"/>
          </a:p>
        </p:txBody>
      </p:sp>
      <p:pic>
        <p:nvPicPr>
          <p:cNvPr id="7170" name="Picture 2" descr="og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2759" y="50276"/>
            <a:ext cx="1955260" cy="1955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3821" y="4304159"/>
            <a:ext cx="5126477" cy="2129223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94196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Version Control: </a:t>
            </a:r>
            <a:r>
              <a:rPr lang="en-US" dirty="0" err="1" smtClean="0"/>
              <a:t>git</a:t>
            </a:r>
            <a:r>
              <a:rPr lang="en-US" dirty="0" smtClean="0"/>
              <a:t>, </a:t>
            </a:r>
            <a:r>
              <a:rPr lang="en-US" dirty="0" err="1" smtClean="0"/>
              <a:t>Github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3632" y="1690688"/>
            <a:ext cx="3263503" cy="4351338"/>
          </a:xfr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838200" y="1690687"/>
            <a:ext cx="7345432" cy="49201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 smtClean="0"/>
              <a:t>Easier to keep track of yours/others changes</a:t>
            </a:r>
          </a:p>
          <a:p>
            <a:pPr lvl="1"/>
            <a:r>
              <a:rPr lang="en-US" dirty="0" smtClean="0"/>
              <a:t>Remote copies as </a:t>
            </a:r>
            <a:r>
              <a:rPr lang="en-US" dirty="0" err="1" smtClean="0"/>
              <a:t>failsafes</a:t>
            </a:r>
            <a:r>
              <a:rPr lang="en-US" dirty="0" smtClean="0"/>
              <a:t> in case of computer failure </a:t>
            </a:r>
            <a:r>
              <a:rPr lang="mr-IN" dirty="0" smtClean="0"/>
              <a:t>–</a:t>
            </a:r>
            <a:r>
              <a:rPr lang="en-US" dirty="0" smtClean="0"/>
              <a:t> but not a replacement for backups</a:t>
            </a:r>
          </a:p>
          <a:p>
            <a:pPr lvl="1"/>
            <a:endParaRPr lang="en-US" sz="2000" dirty="0" smtClean="0"/>
          </a:p>
          <a:p>
            <a:pPr lvl="1"/>
            <a:r>
              <a:rPr lang="en-US" dirty="0" smtClean="0"/>
              <a:t>Commits should be “atomic”</a:t>
            </a:r>
          </a:p>
          <a:p>
            <a:pPr lvl="2"/>
            <a:r>
              <a:rPr lang="en-US" dirty="0" smtClean="0"/>
              <a:t>Commits are fully formed, not half-done</a:t>
            </a:r>
          </a:p>
          <a:p>
            <a:pPr lvl="2"/>
            <a:r>
              <a:rPr lang="en-US" dirty="0" smtClean="0"/>
              <a:t>Related edits are grouped into a single commit</a:t>
            </a:r>
          </a:p>
          <a:p>
            <a:pPr lvl="2"/>
            <a:r>
              <a:rPr lang="en-US" dirty="0" smtClean="0"/>
              <a:t>Commits are small (one change) and often</a:t>
            </a:r>
          </a:p>
          <a:p>
            <a:pPr lvl="1"/>
            <a:r>
              <a:rPr lang="en-US" dirty="0" smtClean="0"/>
              <a:t>Use branches to try new ideas without polluting the master</a:t>
            </a:r>
          </a:p>
          <a:p>
            <a:pPr lvl="1"/>
            <a:r>
              <a:rPr lang="en-US" dirty="0" smtClean="0"/>
              <a:t>Want more </a:t>
            </a:r>
            <a:r>
              <a:rPr lang="en-US" dirty="0" err="1" smtClean="0">
                <a:hlinkClick r:id="rId3"/>
              </a:rPr>
              <a:t>git</a:t>
            </a:r>
            <a:r>
              <a:rPr lang="en-US" dirty="0" smtClean="0">
                <a:hlinkClick r:id="rId3"/>
              </a:rPr>
              <a:t> tutorials?</a:t>
            </a:r>
            <a:endParaRPr lang="en-US" dirty="0" smtClean="0"/>
          </a:p>
          <a:p>
            <a:pPr lvl="1"/>
            <a:endParaRPr lang="en-US" sz="2000" dirty="0"/>
          </a:p>
          <a:p>
            <a:pPr lvl="1"/>
            <a:r>
              <a:rPr lang="en-US" dirty="0" err="1" smtClean="0">
                <a:hlinkClick r:id="rId4"/>
              </a:rPr>
              <a:t>Github</a:t>
            </a:r>
            <a:r>
              <a:rPr lang="en-US" dirty="0" smtClean="0">
                <a:hlinkClick r:id="rId4"/>
              </a:rPr>
              <a:t> </a:t>
            </a:r>
            <a:r>
              <a:rPr lang="mr-IN" dirty="0" smtClean="0"/>
              <a:t>–</a:t>
            </a:r>
            <a:r>
              <a:rPr lang="en-US" dirty="0" smtClean="0"/>
              <a:t> one of many places hosting code repos</a:t>
            </a:r>
          </a:p>
        </p:txBody>
      </p:sp>
    </p:spTree>
    <p:extLst>
      <p:ext uri="{BB962C8B-B14F-4D97-AF65-F5344CB8AC3E}">
        <p14:creationId xmlns:p14="http://schemas.microsoft.com/office/powerpoint/2010/main" val="2077046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lack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8818" y="230188"/>
            <a:ext cx="3983182" cy="146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Formatting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hlinkClick r:id="rId3"/>
              </a:rPr>
              <a:t>Black</a:t>
            </a:r>
            <a:r>
              <a:rPr lang="en-US" dirty="0"/>
              <a:t>:</a:t>
            </a:r>
            <a:r>
              <a:rPr lang="en-US" dirty="0" smtClean="0"/>
              <a:t> “The Uncompromising Code Formatter”</a:t>
            </a:r>
          </a:p>
          <a:p>
            <a:r>
              <a:rPr lang="en-US" dirty="0" err="1">
                <a:hlinkClick r:id="rId4"/>
              </a:rPr>
              <a:t>i</a:t>
            </a:r>
            <a:r>
              <a:rPr lang="en-US" dirty="0" err="1" smtClean="0">
                <a:hlinkClick r:id="rId4"/>
              </a:rPr>
              <a:t>sort</a:t>
            </a:r>
            <a:r>
              <a:rPr lang="en-US" dirty="0" smtClean="0"/>
              <a:t>: Sort and trim imports; for production code, not notebooks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1773" y="2858102"/>
            <a:ext cx="8151341" cy="3941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585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Readability part 2: comments and </a:t>
            </a:r>
            <a:r>
              <a:rPr lang="en-US" dirty="0" err="1" smtClean="0"/>
              <a:t>autodocs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Docstrings</a:t>
            </a:r>
            <a:r>
              <a:rPr lang="en-US" dirty="0" smtClean="0"/>
              <a:t>: format for writing documentation in Python</a:t>
            </a:r>
          </a:p>
          <a:p>
            <a:r>
              <a:rPr lang="en-US" dirty="0"/>
              <a:t>F</a:t>
            </a:r>
            <a:r>
              <a:rPr lang="en-US" dirty="0" smtClean="0"/>
              <a:t>lavors: </a:t>
            </a:r>
            <a:r>
              <a:rPr lang="en-US" dirty="0">
                <a:hlinkClick r:id="rId2"/>
              </a:rPr>
              <a:t>N</a:t>
            </a:r>
            <a:r>
              <a:rPr lang="en-US" dirty="0" smtClean="0">
                <a:hlinkClick r:id="rId2"/>
              </a:rPr>
              <a:t>umpy</a:t>
            </a:r>
            <a:r>
              <a:rPr lang="en-US" dirty="0" smtClean="0"/>
              <a:t>, </a:t>
            </a:r>
            <a:r>
              <a:rPr lang="en-US" dirty="0" smtClean="0">
                <a:hlinkClick r:id="rId3"/>
              </a:rPr>
              <a:t>Google</a:t>
            </a:r>
            <a:endParaRPr lang="en-US" dirty="0" smtClean="0"/>
          </a:p>
          <a:p>
            <a:pPr lvl="1"/>
            <a:r>
              <a:rPr lang="en-US" dirty="0" smtClean="0"/>
              <a:t>Use </a:t>
            </a:r>
            <a:r>
              <a:rPr lang="en-US" b="1" dirty="0" err="1"/>
              <a:t>numpy</a:t>
            </a:r>
            <a:r>
              <a:rPr lang="en-US" dirty="0"/>
              <a:t> for your projects</a:t>
            </a:r>
            <a:r>
              <a:rPr lang="en-US" dirty="0" smtClean="0"/>
              <a:t>!</a:t>
            </a:r>
          </a:p>
          <a:p>
            <a:r>
              <a:rPr lang="en-US" dirty="0" smtClean="0"/>
              <a:t>Document/</a:t>
            </a:r>
            <a:r>
              <a:rPr lang="en-US" dirty="0" err="1" smtClean="0"/>
              <a:t>Autodocs</a:t>
            </a:r>
            <a:r>
              <a:rPr lang="en-US" dirty="0" smtClean="0"/>
              <a:t>: </a:t>
            </a:r>
            <a:r>
              <a:rPr lang="en-US" dirty="0" smtClean="0">
                <a:hlinkClick r:id="rId4"/>
              </a:rPr>
              <a:t>Sphinx</a:t>
            </a:r>
            <a:endParaRPr lang="en-US" dirty="0" smtClean="0"/>
          </a:p>
          <a:p>
            <a:pPr lvl="1"/>
            <a:r>
              <a:rPr lang="en-US" dirty="0" smtClean="0"/>
              <a:t>Automatically generate code documentation</a:t>
            </a:r>
          </a:p>
          <a:p>
            <a:pPr lvl="1"/>
            <a:r>
              <a:rPr lang="en-US" dirty="0" smtClean="0"/>
              <a:t>Make html, latex, pdf, plain text, etc.</a:t>
            </a:r>
          </a:p>
          <a:p>
            <a:pPr lvl="1"/>
            <a:r>
              <a:rPr lang="en-US" dirty="0" smtClean="0"/>
              <a:t>Use with </a:t>
            </a:r>
            <a:r>
              <a:rPr lang="en-US" dirty="0" smtClean="0">
                <a:hlinkClick r:id="rId5"/>
              </a:rPr>
              <a:t>Read the Docs</a:t>
            </a:r>
            <a:r>
              <a:rPr lang="en-US" dirty="0" smtClean="0"/>
              <a:t> for free hosting</a:t>
            </a:r>
          </a:p>
          <a:p>
            <a:pPr lvl="1"/>
            <a:endParaRPr lang="en-US" dirty="0" smtClean="0"/>
          </a:p>
        </p:txBody>
      </p:sp>
      <p:pic>
        <p:nvPicPr>
          <p:cNvPr id="4098" name="Picture 2" descr="ttps://www.sphinx-doc.org/en/master/_static/sphinxheader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299" y="5462588"/>
            <a:ext cx="3714750" cy="714375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1289" y="2302701"/>
            <a:ext cx="4570284" cy="4357162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90314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readability </a:t>
            </a:r>
            <a:r>
              <a:rPr lang="mr-IN" dirty="0" smtClean="0"/>
              <a:t>–</a:t>
            </a:r>
            <a:r>
              <a:rPr lang="en-US" dirty="0" smtClean="0"/>
              <a:t> variable names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Context is important</a:t>
            </a:r>
          </a:p>
          <a:p>
            <a:pPr lvl="1"/>
            <a:r>
              <a:rPr lang="en-US" dirty="0" smtClean="0"/>
              <a:t>Internal functions vs public API vs data products?</a:t>
            </a:r>
          </a:p>
          <a:p>
            <a:pPr lvl="1"/>
            <a:r>
              <a:rPr lang="en-US" dirty="0" smtClean="0"/>
              <a:t>Equations implemented in code can make sense to use shorter names</a:t>
            </a:r>
          </a:p>
          <a:p>
            <a:r>
              <a:rPr lang="en-US" dirty="0" smtClean="0"/>
              <a:t>Variable names</a:t>
            </a:r>
          </a:p>
          <a:p>
            <a:pPr lvl="1"/>
            <a:r>
              <a:rPr lang="en-US" dirty="0" smtClean="0"/>
              <a:t>Temperature: temperature, temp, </a:t>
            </a:r>
            <a:r>
              <a:rPr lang="en-US" dirty="0" err="1" smtClean="0"/>
              <a:t>tmp</a:t>
            </a:r>
            <a:r>
              <a:rPr lang="en-US" dirty="0" smtClean="0"/>
              <a:t>, T, </a:t>
            </a: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</a:rPr>
              <a:t>sea_water_temperature</a:t>
            </a:r>
            <a:r>
              <a:rPr lang="en-US" dirty="0" smtClean="0"/>
              <a:t>, </a:t>
            </a: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</a:rPr>
              <a:t>sea_surface_skin_temperature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en-US" dirty="0" smtClean="0">
                <a:hlinkClick r:id="rId2"/>
              </a:rPr>
              <a:t>TEMPP681</a:t>
            </a:r>
            <a:r>
              <a:rPr lang="en-US" dirty="0" smtClean="0"/>
              <a:t>, </a:t>
            </a:r>
            <a:r>
              <a:rPr lang="en-US" dirty="0" smtClean="0">
                <a:hlinkClick r:id="rId3"/>
              </a:rPr>
              <a:t>TMESOT01</a:t>
            </a:r>
            <a:endParaRPr lang="en-US" dirty="0" smtClean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dirty="0" smtClean="0"/>
              <a:t>Those names in blue are from standard vocabularies</a:t>
            </a:r>
          </a:p>
          <a:p>
            <a:pPr lvl="1"/>
            <a:r>
              <a:rPr lang="en-US" dirty="0" smtClean="0"/>
              <a:t>Controlled, publically available, names added after proposal process</a:t>
            </a:r>
          </a:p>
          <a:p>
            <a:pPr lvl="1"/>
            <a:r>
              <a:rPr lang="en-US" dirty="0" smtClean="0"/>
              <a:t>Group Examples: </a:t>
            </a:r>
            <a:r>
              <a:rPr lang="en-US" dirty="0" smtClean="0">
                <a:hlinkClick r:id="rId4"/>
              </a:rPr>
              <a:t>CF</a:t>
            </a:r>
            <a:r>
              <a:rPr lang="en-US" dirty="0" smtClean="0"/>
              <a:t>, </a:t>
            </a:r>
            <a:r>
              <a:rPr lang="en-US" dirty="0" smtClean="0">
                <a:hlinkClick r:id="rId5"/>
              </a:rPr>
              <a:t>SeaVox</a:t>
            </a:r>
            <a:r>
              <a:rPr lang="en-US" dirty="0" smtClean="0"/>
              <a:t>, </a:t>
            </a:r>
            <a:r>
              <a:rPr lang="en-US" dirty="0" smtClean="0">
                <a:hlinkClick r:id="rId6"/>
              </a:rPr>
              <a:t>BODC</a:t>
            </a:r>
            <a:endParaRPr lang="en-US" dirty="0" smtClean="0"/>
          </a:p>
          <a:p>
            <a:r>
              <a:rPr lang="en-US" dirty="0" smtClean="0"/>
              <a:t>Someone should write a tool that checks files and converts to standard vocabulary names?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39516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Quiz time!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10669621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What is a repository?</a:t>
            </a:r>
          </a:p>
          <a:p>
            <a:pPr lvl="1"/>
            <a:r>
              <a:rPr lang="en-US" dirty="0" smtClean="0"/>
              <a:t>Differences between code and data repositories?</a:t>
            </a:r>
          </a:p>
          <a:p>
            <a:r>
              <a:rPr lang="en-US" dirty="0" smtClean="0"/>
              <a:t>Who do you turn in your data/results to?</a:t>
            </a:r>
          </a:p>
          <a:p>
            <a:r>
              <a:rPr lang="en-US" dirty="0" smtClean="0"/>
              <a:t>Name a version control software (VCS)</a:t>
            </a:r>
          </a:p>
          <a:p>
            <a:r>
              <a:rPr lang="en-US" dirty="0" smtClean="0"/>
              <a:t>What is a branch in </a:t>
            </a:r>
            <a:r>
              <a:rPr lang="en-US" dirty="0" err="1" smtClean="0"/>
              <a:t>git</a:t>
            </a:r>
            <a:r>
              <a:rPr lang="en-US" dirty="0" smtClean="0"/>
              <a:t>?</a:t>
            </a:r>
          </a:p>
          <a:p>
            <a:r>
              <a:rPr lang="en-US" dirty="0" smtClean="0"/>
              <a:t>What is a package in Python?</a:t>
            </a:r>
          </a:p>
          <a:p>
            <a:endParaRPr lang="en-US" dirty="0"/>
          </a:p>
          <a:p>
            <a:r>
              <a:rPr lang="en-US" dirty="0" smtClean="0"/>
              <a:t>Have you had trouble running code from others, or sharing your code?</a:t>
            </a:r>
          </a:p>
          <a:p>
            <a:r>
              <a:rPr lang="en-US" dirty="0" smtClean="0"/>
              <a:t>Is interoperability important to you?</a:t>
            </a:r>
          </a:p>
          <a:p>
            <a:pPr lvl="1"/>
            <a:r>
              <a:rPr lang="en-US" dirty="0" smtClean="0"/>
              <a:t>Do you feel there are too many standards to understand?</a:t>
            </a:r>
          </a:p>
        </p:txBody>
      </p:sp>
      <p:pic>
        <p:nvPicPr>
          <p:cNvPr id="5" name="Picture 2" descr="tandard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5209" y="1690688"/>
            <a:ext cx="4491563" cy="2542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6402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0" name="Picture 4" descr="ttps://www.python.org/static/community_logos/python-logo-master-v3-T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6635" y="1341534"/>
            <a:ext cx="3880022" cy="1310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Advanced Software Engineering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578006"/>
          </a:xfrm>
        </p:spPr>
        <p:txBody>
          <a:bodyPr>
            <a:normAutofit fontScale="92500" lnSpcReduction="20000"/>
          </a:bodyPr>
          <a:lstStyle/>
          <a:p>
            <a:pPr marL="228600" lvl="1">
              <a:spcBef>
                <a:spcPts val="1000"/>
              </a:spcBef>
            </a:pPr>
            <a:r>
              <a:rPr lang="en-US" sz="2800" dirty="0" smtClean="0"/>
              <a:t>Python language power features:</a:t>
            </a:r>
          </a:p>
          <a:p>
            <a:pPr marL="685800" lvl="2">
              <a:spcBef>
                <a:spcPts val="1000"/>
              </a:spcBef>
            </a:pPr>
            <a:r>
              <a:rPr lang="en-US" sz="2400" dirty="0"/>
              <a:t>F</a:t>
            </a:r>
            <a:r>
              <a:rPr lang="en-US" sz="2400" dirty="0" smtClean="0"/>
              <a:t>actories</a:t>
            </a:r>
            <a:r>
              <a:rPr lang="en-US" sz="2400" dirty="0"/>
              <a:t>, list comprehensions, etc</a:t>
            </a:r>
            <a:r>
              <a:rPr lang="en-US" sz="2400" dirty="0" smtClean="0"/>
              <a:t>.</a:t>
            </a:r>
          </a:p>
          <a:p>
            <a:r>
              <a:rPr lang="en-US" dirty="0" smtClean="0"/>
              <a:t>APIs</a:t>
            </a:r>
          </a:p>
          <a:p>
            <a:pPr lvl="1"/>
            <a:r>
              <a:rPr lang="en-US" dirty="0" smtClean="0"/>
              <a:t>Data: JSON, YAML, XML, REST, SOAP, etc.</a:t>
            </a:r>
          </a:p>
          <a:p>
            <a:r>
              <a:rPr lang="en-US" dirty="0" smtClean="0">
                <a:hlinkClick r:id="rId3"/>
              </a:rPr>
              <a:t>Packaging</a:t>
            </a:r>
            <a:endParaRPr lang="en-US" dirty="0" smtClean="0"/>
          </a:p>
          <a:p>
            <a:pPr lvl="1"/>
            <a:r>
              <a:rPr lang="en-US" dirty="0" smtClean="0"/>
              <a:t>Version schemes</a:t>
            </a:r>
          </a:p>
          <a:p>
            <a:r>
              <a:rPr lang="en-US" dirty="0" smtClean="0"/>
              <a:t>Continuous Integration (CI)</a:t>
            </a:r>
          </a:p>
          <a:p>
            <a:pPr lvl="1"/>
            <a:r>
              <a:rPr lang="en-US" dirty="0" smtClean="0"/>
              <a:t>Special mention: </a:t>
            </a:r>
            <a:r>
              <a:rPr lang="en-US" dirty="0" smtClean="0">
                <a:hlinkClick r:id="rId4"/>
              </a:rPr>
              <a:t>Pre-commit</a:t>
            </a:r>
            <a:endParaRPr lang="en-US" dirty="0" smtClean="0"/>
          </a:p>
          <a:p>
            <a:r>
              <a:rPr lang="en-US" dirty="0" smtClean="0">
                <a:hlinkClick r:id="rId5"/>
              </a:rPr>
              <a:t>Tests</a:t>
            </a:r>
            <a:endParaRPr lang="en-US" dirty="0" smtClean="0"/>
          </a:p>
          <a:p>
            <a:pPr lvl="1"/>
            <a:r>
              <a:rPr lang="en-US" dirty="0" smtClean="0"/>
              <a:t>Unit, system/holistic</a:t>
            </a:r>
          </a:p>
          <a:p>
            <a:r>
              <a:rPr lang="en-US" dirty="0" smtClean="0"/>
              <a:t>Images/Containers</a:t>
            </a:r>
          </a:p>
          <a:p>
            <a:r>
              <a:rPr lang="en-US" dirty="0" smtClean="0"/>
              <a:t>“Better is the enemy of good”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6635" y="3102894"/>
            <a:ext cx="3677165" cy="1151262"/>
          </a:xfrm>
          <a:prstGeom prst="rect">
            <a:avLst/>
          </a:prstGeom>
        </p:spPr>
      </p:pic>
      <p:pic>
        <p:nvPicPr>
          <p:cNvPr id="9218" name="Picture 2" descr="ttps://www.docker.com/sites/default/files/d8/2019-07/Moby-logo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5886" y="4418654"/>
            <a:ext cx="2767914" cy="1984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7320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Licensing Code and Datasets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585692" cy="4351338"/>
          </a:xfrm>
        </p:spPr>
        <p:txBody>
          <a:bodyPr/>
          <a:lstStyle/>
          <a:p>
            <a:r>
              <a:rPr lang="en-US" dirty="0" smtClean="0"/>
              <a:t>Tool to help you choose: </a:t>
            </a:r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://choosealicense.com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pPr lvl="1"/>
            <a:r>
              <a:rPr lang="en-US" dirty="0" smtClean="0"/>
              <a:t>Software: MIT, BSD</a:t>
            </a:r>
          </a:p>
          <a:p>
            <a:pPr lvl="1"/>
            <a:r>
              <a:rPr lang="en-US" dirty="0" smtClean="0"/>
              <a:t>Data: CC</a:t>
            </a:r>
          </a:p>
          <a:p>
            <a:r>
              <a:rPr lang="en-US" dirty="0" smtClean="0">
                <a:hlinkClick r:id="rId3"/>
              </a:rPr>
              <a:t>USA government </a:t>
            </a:r>
            <a:r>
              <a:rPr lang="en-US" dirty="0">
                <a:hlinkClick r:id="rId3"/>
              </a:rPr>
              <a:t>data licenses</a:t>
            </a:r>
            <a:r>
              <a:rPr lang="en-US" dirty="0" smtClean="0"/>
              <a:t>: </a:t>
            </a:r>
            <a:r>
              <a:rPr lang="en-US" dirty="0" smtClean="0">
                <a:hlinkClick r:id="rId4"/>
              </a:rPr>
              <a:t>ODC</a:t>
            </a:r>
            <a:r>
              <a:rPr lang="en-US" dirty="0" smtClean="0"/>
              <a:t>, </a:t>
            </a:r>
            <a:r>
              <a:rPr lang="en-US" dirty="0" smtClean="0">
                <a:hlinkClick r:id="rId5"/>
              </a:rPr>
              <a:t>CC</a:t>
            </a:r>
            <a:r>
              <a:rPr lang="en-US" dirty="0" smtClean="0"/>
              <a:t>, </a:t>
            </a:r>
            <a:r>
              <a:rPr lang="en-US" dirty="0" smtClean="0">
                <a:hlinkClick r:id="rId6"/>
              </a:rPr>
              <a:t>GNU</a:t>
            </a:r>
            <a:endParaRPr lang="en-US" dirty="0" smtClean="0"/>
          </a:p>
          <a:p>
            <a:r>
              <a:rPr lang="en-US" dirty="0" smtClean="0"/>
              <a:t>Publically funded data must be open access, and will be assumed to be open access if none is stated (to date?)</a:t>
            </a:r>
            <a:endParaRPr lang="en-US" dirty="0"/>
          </a:p>
        </p:txBody>
      </p:sp>
      <p:pic>
        <p:nvPicPr>
          <p:cNvPr id="10242" name="Picture 2" descr="IT-License-transparent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0191" y="139594"/>
            <a:ext cx="1395114" cy="1043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ttps://www.gnu.org/graphics/gplv3-127x51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1202" y="1447800"/>
            <a:ext cx="1209675" cy="485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 descr="ttps://mirrors.creativecommons.org/presskit/logos/cc.logo.large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892" y="230188"/>
            <a:ext cx="2534794" cy="604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 descr="igure 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892" y="2683837"/>
            <a:ext cx="4091413" cy="3628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7423892" y="6311900"/>
            <a:ext cx="427809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err="1"/>
              <a:t>doi</a:t>
            </a:r>
            <a:r>
              <a:rPr lang="en-US" sz="1400" dirty="0"/>
              <a:t>: </a:t>
            </a:r>
            <a:r>
              <a:rPr lang="en-US" sz="1400" dirty="0">
                <a:hlinkClick r:id="rId11"/>
              </a:rPr>
              <a:t>https://doi.org/10.1371/journal.pcbi.1002598.g002</a:t>
            </a:r>
            <a:endParaRPr lang="en-US" sz="1400" dirty="0"/>
          </a:p>
        </p:txBody>
      </p:sp>
      <p:pic>
        <p:nvPicPr>
          <p:cNvPr id="10250" name="Picture 10" descr="SD License logo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4036" y="1027906"/>
            <a:ext cx="1325562" cy="1325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8728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DOIs for Fun and Profit: Pt.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DOI </a:t>
            </a:r>
            <a:r>
              <a:rPr lang="mr-IN" dirty="0" smtClean="0"/>
              <a:t>–</a:t>
            </a:r>
            <a:r>
              <a:rPr lang="en-US" dirty="0" smtClean="0"/>
              <a:t> Digital Object Identifier, can be made by many organizations</a:t>
            </a:r>
          </a:p>
          <a:p>
            <a:pPr lvl="1"/>
            <a:r>
              <a:rPr lang="en-US" dirty="0" smtClean="0"/>
              <a:t>Your institution may do so, but you don’t need to use them</a:t>
            </a:r>
          </a:p>
          <a:p>
            <a:pPr lvl="1"/>
            <a:r>
              <a:rPr lang="en-US" dirty="0" smtClean="0"/>
              <a:t>We’ll work with </a:t>
            </a:r>
            <a:r>
              <a:rPr lang="en-US" dirty="0" err="1" smtClean="0"/>
              <a:t>Zenodo</a:t>
            </a:r>
            <a:r>
              <a:rPr lang="en-US" dirty="0" smtClean="0"/>
              <a:t>, an EU group</a:t>
            </a:r>
          </a:p>
          <a:p>
            <a:r>
              <a:rPr lang="en-US" dirty="0" smtClean="0"/>
              <a:t>Making DOIs for code</a:t>
            </a:r>
          </a:p>
          <a:p>
            <a:pPr lvl="1"/>
            <a:r>
              <a:rPr lang="en-US" dirty="0">
                <a:hlinkClick r:id="rId2"/>
              </a:rPr>
              <a:t>https://guides.github.com/activities/citable-code</a:t>
            </a:r>
            <a:r>
              <a:rPr lang="en-US" dirty="0" smtClean="0">
                <a:hlinkClick r:id="rId2"/>
              </a:rPr>
              <a:t>/</a:t>
            </a:r>
            <a:endParaRPr lang="en-US" dirty="0"/>
          </a:p>
          <a:p>
            <a:r>
              <a:rPr lang="en-US" dirty="0" smtClean="0"/>
              <a:t>Making DOIs for data</a:t>
            </a:r>
          </a:p>
          <a:p>
            <a:pPr lvl="1"/>
            <a:r>
              <a:rPr lang="en-US" dirty="0" smtClean="0">
                <a:hlinkClick r:id="rId2"/>
              </a:rPr>
              <a:t>https://www.zenodo.org</a:t>
            </a:r>
            <a:r>
              <a:rPr lang="en-US" dirty="0" smtClean="0">
                <a:hlinkClick r:id="rId2"/>
              </a:rPr>
              <a:t>/</a:t>
            </a:r>
            <a:endParaRPr lang="en-US" dirty="0" smtClean="0">
              <a:hlinkClick r:id="rId2"/>
            </a:endParaRPr>
          </a:p>
          <a:p>
            <a:pPr lvl="1"/>
            <a:r>
              <a:rPr lang="en-US" dirty="0" smtClean="0"/>
              <a:t>Your institution may be able to </a:t>
            </a:r>
            <a:r>
              <a:rPr lang="en-US" dirty="0" smtClean="0">
                <a:hlinkClick r:id="rId3"/>
              </a:rPr>
              <a:t>make DOIs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12290" name="Picture 2" descr="http://www.doi.org/img/doi_logo_for_display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1300" y="589756"/>
            <a:ext cx="952500" cy="87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6" name="Picture 8" descr="ttps://about.zenodo.org/static/img/logos/zenodo-gradient-200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0144" y="646906"/>
            <a:ext cx="19050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8" name="Picture 10" descr="ttps://datacite.org/assets/logo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9276" y="5253029"/>
            <a:ext cx="4174524" cy="1369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3422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DOIs for Fun and Profit: Pt.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Citing DOIs:</a:t>
            </a:r>
          </a:p>
          <a:p>
            <a:pPr lvl="1"/>
            <a:r>
              <a:rPr lang="en-US" dirty="0" err="1" smtClean="0"/>
              <a:t>Zenodo</a:t>
            </a:r>
            <a:r>
              <a:rPr lang="en-US" dirty="0" smtClean="0"/>
              <a:t>: lets look at </a:t>
            </a:r>
            <a:r>
              <a:rPr lang="pt-BR" b="1" dirty="0" smtClean="0">
                <a:hlinkClick r:id="rId2"/>
              </a:rPr>
              <a:t>10.5281/zenodo.1256998</a:t>
            </a:r>
            <a:r>
              <a:rPr lang="pt-BR" b="1" dirty="0" smtClean="0"/>
              <a:t> </a:t>
            </a:r>
          </a:p>
          <a:p>
            <a:pPr lvl="2"/>
            <a:r>
              <a:rPr lang="en-US" dirty="0" smtClean="0"/>
              <a:t>Choose citation style</a:t>
            </a:r>
          </a:p>
          <a:p>
            <a:pPr lvl="1"/>
            <a:r>
              <a:rPr lang="en-US" dirty="0" smtClean="0"/>
              <a:t>Online </a:t>
            </a:r>
            <a:r>
              <a:rPr lang="en-US" dirty="0" smtClean="0"/>
              <a:t>tool: </a:t>
            </a:r>
            <a:r>
              <a:rPr lang="en-US" dirty="0" smtClean="0">
                <a:hlinkClick r:id="rId3"/>
              </a:rPr>
              <a:t>https://citation.crosscite.org/</a:t>
            </a:r>
            <a:endParaRPr lang="en-US" dirty="0" smtClean="0"/>
          </a:p>
          <a:p>
            <a:pPr lvl="2"/>
            <a:r>
              <a:rPr lang="is-IS" dirty="0" smtClean="0"/>
              <a:t>10.7942/C2008W, </a:t>
            </a:r>
            <a:r>
              <a:rPr lang="is-IS" dirty="0" smtClean="0"/>
              <a:t>“american-geophysical-union”, </a:t>
            </a:r>
            <a:r>
              <a:rPr lang="is-IS" dirty="0" smtClean="0"/>
              <a:t>“en-US</a:t>
            </a:r>
            <a:r>
              <a:rPr lang="is-IS" dirty="0" smtClean="0"/>
              <a:t>”</a:t>
            </a:r>
            <a:endParaRPr lang="en-US" dirty="0" smtClean="0"/>
          </a:p>
          <a:p>
            <a:r>
              <a:rPr lang="en-US" dirty="0" smtClean="0"/>
              <a:t>These tools depend on the DOI fields being filled out properly, so you don’t have to manually form them</a:t>
            </a:r>
          </a:p>
          <a:p>
            <a:pPr lvl="1"/>
            <a:r>
              <a:rPr lang="en-US" dirty="0" smtClean="0"/>
              <a:t>Otherwise, follow recommended style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11266" name="Picture 2" descr="http://www.doi.org/img/doi_logo_for_display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1300" y="589756"/>
            <a:ext cx="952500" cy="87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ttps://about.zenodo.org/static/img/logos/zenodo-gradient-200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9092" y="646906"/>
            <a:ext cx="19050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2015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984" y="2601698"/>
            <a:ext cx="11578281" cy="1325563"/>
          </a:xfrm>
        </p:spPr>
        <p:txBody>
          <a:bodyPr/>
          <a:lstStyle/>
          <a:p>
            <a:r>
              <a:rPr lang="en-US" dirty="0" smtClean="0"/>
              <a:t>Thank you for attending </a:t>
            </a:r>
            <a:r>
              <a:rPr lang="en-US" dirty="0" err="1" smtClean="0"/>
              <a:t>OceanHackWeek</a:t>
            </a:r>
            <a:r>
              <a:rPr lang="en-US" dirty="0" smtClean="0"/>
              <a:t> 2019!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0365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 descr="ttps://www.force11.org/sites/default/files/logo-horizontal-large_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0510" y="2736191"/>
            <a:ext cx="2675106" cy="140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(Oceanography) Data Stewards Salad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5235479" cy="3553492"/>
          </a:xfrm>
        </p:spPr>
        <p:txBody>
          <a:bodyPr numCol="2">
            <a:normAutofit/>
          </a:bodyPr>
          <a:lstStyle/>
          <a:p>
            <a:r>
              <a:rPr lang="en-US" dirty="0">
                <a:hlinkClick r:id="rId3"/>
              </a:rPr>
              <a:t>ESIP</a:t>
            </a:r>
            <a:endParaRPr lang="en-US" dirty="0" smtClean="0">
              <a:effectLst/>
            </a:endParaRPr>
          </a:p>
          <a:p>
            <a:r>
              <a:rPr lang="en-US" dirty="0">
                <a:hlinkClick r:id="rId4"/>
              </a:rPr>
              <a:t>RDA</a:t>
            </a:r>
            <a:endParaRPr lang="en-US" dirty="0" smtClean="0">
              <a:effectLst/>
            </a:endParaRPr>
          </a:p>
          <a:p>
            <a:r>
              <a:rPr lang="en-US" dirty="0" err="1">
                <a:hlinkClick r:id="rId5"/>
              </a:rPr>
              <a:t>EarthCube</a:t>
            </a:r>
            <a:endParaRPr lang="en-US" dirty="0" smtClean="0">
              <a:effectLst/>
            </a:endParaRPr>
          </a:p>
          <a:p>
            <a:r>
              <a:rPr lang="en-US" dirty="0">
                <a:hlinkClick r:id="rId6"/>
              </a:rPr>
              <a:t>FAIR</a:t>
            </a:r>
            <a:endParaRPr lang="en-US" dirty="0" smtClean="0">
              <a:effectLst/>
            </a:endParaRPr>
          </a:p>
          <a:p>
            <a:r>
              <a:rPr lang="en-US" dirty="0" smtClean="0">
                <a:hlinkClick r:id="rId7"/>
              </a:rPr>
              <a:t>Ocean Best Practices</a:t>
            </a:r>
            <a:endParaRPr lang="en-US" dirty="0" smtClean="0">
              <a:effectLst/>
            </a:endParaRPr>
          </a:p>
          <a:p>
            <a:r>
              <a:rPr lang="en-US" dirty="0" err="1">
                <a:hlinkClick r:id="rId8"/>
              </a:rPr>
              <a:t>DataONE</a:t>
            </a:r>
            <a:endParaRPr lang="en-US" dirty="0" smtClean="0">
              <a:effectLst/>
            </a:endParaRPr>
          </a:p>
          <a:p>
            <a:r>
              <a:rPr lang="en-US" dirty="0">
                <a:hlinkClick r:id="rId9"/>
              </a:rPr>
              <a:t>IEDA</a:t>
            </a:r>
            <a:endParaRPr lang="en-US" dirty="0" smtClean="0">
              <a:effectLst/>
            </a:endParaRPr>
          </a:p>
          <a:p>
            <a:r>
              <a:rPr lang="en-US" dirty="0" smtClean="0">
                <a:hlinkClick r:id="rId10"/>
              </a:rPr>
              <a:t>Force11</a:t>
            </a:r>
            <a:endParaRPr lang="en-US" dirty="0" smtClean="0">
              <a:effectLst/>
            </a:endParaRPr>
          </a:p>
          <a:p>
            <a:r>
              <a:rPr lang="en-US" dirty="0" smtClean="0"/>
              <a:t>And so on</a:t>
            </a:r>
            <a:r>
              <a:rPr lang="mr-IN" dirty="0" smtClean="0"/>
              <a:t>…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1026" name="Picture 2" descr="ttps://www.rd-alliance.org/sites/all/themes/rdafour/logo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9838" y="5164982"/>
            <a:ext cx="2076450" cy="1171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tps://www.esipfed.org/wp-content/uploads/2016/12/ESIP-final-logo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9381" y="4069653"/>
            <a:ext cx="1757363" cy="814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ttps://www.earthcube.org/sites/default/files/doc-repository/logo_earthcube_full_horizontal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7298" y="1987592"/>
            <a:ext cx="2334638" cy="797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ttps://www.oceanbestpractices.org/static/media/unesco-ioc-ocb-lockup-2x.8c4da179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0462" y="2113621"/>
            <a:ext cx="2995826" cy="622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679" y="5379117"/>
            <a:ext cx="3115339" cy="743303"/>
          </a:xfrm>
          <a:prstGeom prst="rect">
            <a:avLst/>
          </a:prstGeom>
        </p:spPr>
      </p:pic>
      <p:pic>
        <p:nvPicPr>
          <p:cNvPr id="1038" name="Picture 14" descr="ttps://www.iedadata.org/wp-content/themes/IEDA/assets/img/logo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0761" y="4124563"/>
            <a:ext cx="1781175" cy="704850"/>
          </a:xfrm>
          <a:prstGeom prst="rect">
            <a:avLst/>
          </a:prstGeom>
          <a:solidFill>
            <a:schemeClr val="accent1"/>
          </a:solidFill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5298" y="3082165"/>
            <a:ext cx="2832100" cy="82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907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044" y="374853"/>
            <a:ext cx="11087911" cy="1325563"/>
          </a:xfrm>
        </p:spPr>
        <p:txBody>
          <a:bodyPr/>
          <a:lstStyle/>
          <a:p>
            <a:r>
              <a:rPr lang="en-US" smtClean="0"/>
              <a:t>An Opinion of </a:t>
            </a:r>
            <a:r>
              <a:rPr lang="en-US" dirty="0" smtClean="0"/>
              <a:t>Two Cities: Science and Software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66154"/>
            <a:ext cx="10515600" cy="505706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Science </a:t>
            </a:r>
            <a:r>
              <a:rPr lang="en-US" dirty="0" smtClean="0"/>
              <a:t>focused:</a:t>
            </a:r>
            <a:endParaRPr lang="en-US" dirty="0"/>
          </a:p>
          <a:p>
            <a:pPr lvl="1" fontAlgn="base"/>
            <a:r>
              <a:rPr lang="en-US" dirty="0"/>
              <a:t>Repeatability, Replicability, </a:t>
            </a:r>
            <a:r>
              <a:rPr lang="en-US" dirty="0" smtClean="0"/>
              <a:t>Reproducibility</a:t>
            </a:r>
          </a:p>
          <a:p>
            <a:pPr lvl="1" fontAlgn="base"/>
            <a:r>
              <a:rPr lang="en-US" dirty="0" smtClean="0"/>
              <a:t>FAIR </a:t>
            </a:r>
            <a:r>
              <a:rPr lang="en-US" dirty="0"/>
              <a:t>principles</a:t>
            </a:r>
          </a:p>
          <a:p>
            <a:pPr lvl="1" fontAlgn="base"/>
            <a:r>
              <a:rPr lang="en-US" dirty="0" smtClean="0"/>
              <a:t>Data centers/repositories</a:t>
            </a:r>
          </a:p>
          <a:p>
            <a:pPr lvl="1" fontAlgn="base"/>
            <a:r>
              <a:rPr lang="en-US" dirty="0" smtClean="0"/>
              <a:t>Methods </a:t>
            </a:r>
            <a:r>
              <a:rPr lang="en-US" dirty="0"/>
              <a:t>repository - Ocean Best </a:t>
            </a:r>
            <a:r>
              <a:rPr lang="en-US" dirty="0" smtClean="0"/>
              <a:t>Practices</a:t>
            </a:r>
            <a:endParaRPr lang="en-US" dirty="0"/>
          </a:p>
          <a:p>
            <a:r>
              <a:rPr lang="en-US" dirty="0"/>
              <a:t>Software </a:t>
            </a:r>
            <a:r>
              <a:rPr lang="en-US" dirty="0" smtClean="0"/>
              <a:t>focused:</a:t>
            </a:r>
          </a:p>
          <a:p>
            <a:pPr lvl="1"/>
            <a:r>
              <a:rPr lang="en-US" dirty="0" smtClean="0"/>
              <a:t>Community decisions in oceanography</a:t>
            </a:r>
          </a:p>
          <a:p>
            <a:pPr lvl="1"/>
            <a:r>
              <a:rPr lang="en-US" dirty="0" smtClean="0"/>
              <a:t>Working environment: package managers, virtualization</a:t>
            </a:r>
          </a:p>
          <a:p>
            <a:pPr lvl="1"/>
            <a:r>
              <a:rPr lang="en-US" dirty="0" smtClean="0"/>
              <a:t>Online interactive notebooks: Binder</a:t>
            </a:r>
          </a:p>
          <a:p>
            <a:pPr lvl="1"/>
            <a:r>
              <a:rPr lang="en-US" dirty="0" smtClean="0"/>
              <a:t>Version control: </a:t>
            </a:r>
            <a:r>
              <a:rPr lang="en-US" dirty="0" err="1" smtClean="0"/>
              <a:t>git</a:t>
            </a:r>
            <a:r>
              <a:rPr lang="en-US" dirty="0" smtClean="0"/>
              <a:t>, </a:t>
            </a:r>
            <a:r>
              <a:rPr lang="en-US" dirty="0" err="1" smtClean="0"/>
              <a:t>Github</a:t>
            </a:r>
            <a:endParaRPr lang="en-US" dirty="0" smtClean="0"/>
          </a:p>
          <a:p>
            <a:pPr lvl="1"/>
            <a:r>
              <a:rPr lang="en-US" dirty="0" smtClean="0"/>
              <a:t>Code readability: formatters</a:t>
            </a:r>
          </a:p>
          <a:p>
            <a:pPr lvl="1"/>
            <a:r>
              <a:rPr lang="en-US" dirty="0" smtClean="0"/>
              <a:t>Code readability part 2: </a:t>
            </a:r>
            <a:r>
              <a:rPr lang="en-US" dirty="0" err="1" smtClean="0"/>
              <a:t>docstrings</a:t>
            </a:r>
            <a:r>
              <a:rPr lang="en-US" dirty="0" smtClean="0"/>
              <a:t>/comments, </a:t>
            </a:r>
            <a:r>
              <a:rPr lang="en-US" dirty="0" err="1" smtClean="0"/>
              <a:t>autodocs</a:t>
            </a:r>
            <a:endParaRPr lang="en-US" dirty="0" smtClean="0"/>
          </a:p>
          <a:p>
            <a:pPr lvl="1"/>
            <a:r>
              <a:rPr lang="en-US" dirty="0" smtClean="0"/>
              <a:t>Variable names and standard vocabularies</a:t>
            </a:r>
          </a:p>
          <a:p>
            <a:pPr lvl="1"/>
            <a:r>
              <a:rPr lang="en-US" dirty="0" smtClean="0"/>
              <a:t>Advanced software engineering</a:t>
            </a:r>
          </a:p>
          <a:p>
            <a:pPr lvl="1"/>
            <a:r>
              <a:rPr lang="en-US" dirty="0" smtClean="0"/>
              <a:t>Licensing code and data</a:t>
            </a:r>
          </a:p>
          <a:p>
            <a:pPr lvl="1"/>
            <a:r>
              <a:rPr lang="en-US" dirty="0" smtClean="0"/>
              <a:t>DOIs for code and data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8754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Repeatability, Replicability, Reproducibility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510699"/>
          </a:xfrm>
        </p:spPr>
        <p:txBody>
          <a:bodyPr>
            <a:normAutofit/>
          </a:bodyPr>
          <a:lstStyle/>
          <a:p>
            <a:r>
              <a:rPr lang="en-US" b="1" dirty="0" smtClean="0"/>
              <a:t>Repeatability</a:t>
            </a:r>
            <a:r>
              <a:rPr lang="en-US" dirty="0" smtClean="0"/>
              <a:t>: Same </a:t>
            </a:r>
            <a:r>
              <a:rPr lang="en-US" dirty="0"/>
              <a:t>team, same experimental </a:t>
            </a:r>
            <a:r>
              <a:rPr lang="en-US" dirty="0" smtClean="0"/>
              <a:t>setup</a:t>
            </a:r>
          </a:p>
          <a:p>
            <a:r>
              <a:rPr lang="en-US" b="1" dirty="0" smtClean="0"/>
              <a:t>Replicability:</a:t>
            </a:r>
            <a:r>
              <a:rPr lang="en-US" dirty="0" smtClean="0"/>
              <a:t> Different </a:t>
            </a:r>
            <a:r>
              <a:rPr lang="en-US" dirty="0"/>
              <a:t>team, same experimental </a:t>
            </a:r>
            <a:r>
              <a:rPr lang="en-US" dirty="0" smtClean="0"/>
              <a:t>setup</a:t>
            </a:r>
            <a:endParaRPr lang="en-US" dirty="0"/>
          </a:p>
          <a:p>
            <a:r>
              <a:rPr lang="en-US" b="1" dirty="0" smtClean="0"/>
              <a:t>Reproducibility:</a:t>
            </a:r>
            <a:r>
              <a:rPr lang="en-US" dirty="0" smtClean="0"/>
              <a:t> Different </a:t>
            </a:r>
            <a:r>
              <a:rPr lang="en-US" dirty="0"/>
              <a:t>team, different experimental </a:t>
            </a:r>
            <a:r>
              <a:rPr lang="en-US" dirty="0" smtClean="0"/>
              <a:t>setup</a:t>
            </a:r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513551" y="6311900"/>
            <a:ext cx="95871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err="1"/>
              <a:t>Plesser</a:t>
            </a:r>
            <a:r>
              <a:rPr lang="en-US" sz="1200" dirty="0"/>
              <a:t> HE (2018) Reproducibility vs. Replicability: A Brief History of a Confused Terminology. </a:t>
            </a:r>
            <a:r>
              <a:rPr lang="en-US" sz="1200" i="1" dirty="0"/>
              <a:t>Front. </a:t>
            </a:r>
            <a:r>
              <a:rPr lang="en-US" sz="1200" i="1" dirty="0" err="1"/>
              <a:t>Neuroinform</a:t>
            </a:r>
            <a:r>
              <a:rPr lang="en-US" sz="1200" dirty="0"/>
              <a:t>. 11:76. </a:t>
            </a:r>
            <a:r>
              <a:rPr lang="en-US" sz="1200" dirty="0" err="1"/>
              <a:t>doi</a:t>
            </a:r>
            <a:r>
              <a:rPr lang="en-US" sz="1200" dirty="0"/>
              <a:t>: </a:t>
            </a:r>
            <a:r>
              <a:rPr lang="en-US" sz="1200" dirty="0">
                <a:hlinkClick r:id="rId2"/>
              </a:rPr>
              <a:t>10.3389/fninf.2017.00076</a:t>
            </a:r>
            <a:endParaRPr lang="en-US" sz="1200" dirty="0"/>
          </a:p>
        </p:txBody>
      </p:sp>
      <p:sp>
        <p:nvSpPr>
          <p:cNvPr id="5" name="Rectangle 4"/>
          <p:cNvSpPr/>
          <p:nvPr/>
        </p:nvSpPr>
        <p:spPr>
          <a:xfrm>
            <a:off x="838200" y="3789101"/>
            <a:ext cx="105156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000" b="1" dirty="0"/>
              <a:t>Methods reproducibility</a:t>
            </a:r>
            <a:r>
              <a:rPr lang="en-US" sz="2000" dirty="0"/>
              <a:t>: provide sufficient detail about procedures and data so that the same procedures could be exactly repeated.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b="1" dirty="0"/>
              <a:t>Results reproducibility</a:t>
            </a:r>
            <a:r>
              <a:rPr lang="en-US" sz="2000" dirty="0"/>
              <a:t>: obtain the same results from an independent study with procedures as closely matched to the original study as possible.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b="1" dirty="0"/>
              <a:t>Inferential reproducibility</a:t>
            </a:r>
            <a:r>
              <a:rPr lang="en-US" sz="2000" dirty="0"/>
              <a:t>: draw the same conclusions from either an independent replication of a study or a reanalysis of the original study.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201405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FAIR Principles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Make data easier to use: </a:t>
            </a:r>
            <a:r>
              <a:rPr lang="en-US" b="1" dirty="0" smtClean="0"/>
              <a:t>“</a:t>
            </a:r>
            <a:r>
              <a:rPr lang="en-US" dirty="0" smtClean="0"/>
              <a:t>guidelines </a:t>
            </a:r>
            <a:r>
              <a:rPr lang="en-US" dirty="0"/>
              <a:t>to improve the findability, accessibility, interoperability, and reuse of digital </a:t>
            </a:r>
            <a:r>
              <a:rPr lang="en-US" dirty="0" smtClean="0"/>
              <a:t>assets”</a:t>
            </a:r>
            <a:endParaRPr lang="en-US" b="1" dirty="0"/>
          </a:p>
          <a:p>
            <a:r>
              <a:rPr lang="en-US" b="1" dirty="0" smtClean="0"/>
              <a:t>What does FAIR mean?</a:t>
            </a:r>
          </a:p>
          <a:p>
            <a:pPr lvl="1"/>
            <a:r>
              <a:rPr lang="en-US" b="1" dirty="0" smtClean="0"/>
              <a:t>Findable</a:t>
            </a:r>
            <a:endParaRPr lang="en-US" b="1" dirty="0"/>
          </a:p>
          <a:p>
            <a:pPr lvl="1"/>
            <a:r>
              <a:rPr lang="en-US" b="1" dirty="0"/>
              <a:t>Accessible</a:t>
            </a:r>
          </a:p>
          <a:p>
            <a:pPr lvl="1"/>
            <a:r>
              <a:rPr lang="en-US" b="1" dirty="0"/>
              <a:t>Interoperable</a:t>
            </a:r>
          </a:p>
          <a:p>
            <a:pPr lvl="1"/>
            <a:r>
              <a:rPr lang="en-US" b="1" dirty="0" smtClean="0"/>
              <a:t>Reusable</a:t>
            </a:r>
          </a:p>
          <a:p>
            <a:pPr lvl="1"/>
            <a:endParaRPr lang="en-US" b="1" dirty="0" smtClean="0"/>
          </a:p>
          <a:p>
            <a:r>
              <a:rPr lang="en-US" dirty="0" smtClean="0"/>
              <a:t>“Is your data FAIR?” vs “Does your data follow FAIR virtues?”</a:t>
            </a:r>
          </a:p>
          <a:p>
            <a:pPr lvl="1"/>
            <a:r>
              <a:rPr lang="en-US" dirty="0" smtClean="0"/>
              <a:t>Absolutes versus relatives </a:t>
            </a:r>
            <a:r>
              <a:rPr lang="mr-IN" dirty="0" smtClean="0"/>
              <a:t>–</a:t>
            </a:r>
            <a:r>
              <a:rPr lang="en-US" dirty="0" smtClean="0"/>
              <a:t> start with the relatives</a:t>
            </a:r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2541" y="519907"/>
            <a:ext cx="2832100" cy="8255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308212" y="6321854"/>
            <a:ext cx="38692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www.go-fair.org</a:t>
            </a:r>
            <a:r>
              <a:rPr lang="en-US" dirty="0">
                <a:hlinkClick r:id="rId3"/>
              </a:rPr>
              <a:t>/fair-principles/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5974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Centers/Repositories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hlinkClick r:id="rId2"/>
              </a:rPr>
              <a:t>Data centers</a:t>
            </a:r>
            <a:r>
              <a:rPr lang="en-US" dirty="0" smtClean="0"/>
              <a:t> are paid to make your data available </a:t>
            </a:r>
            <a:r>
              <a:rPr lang="mr-IN" dirty="0" smtClean="0"/>
              <a:t>–</a:t>
            </a:r>
            <a:r>
              <a:rPr lang="en-US" dirty="0" smtClean="0"/>
              <a:t> talk to us!</a:t>
            </a:r>
          </a:p>
          <a:p>
            <a:pPr lvl="1"/>
            <a:r>
              <a:rPr lang="en-US" dirty="0" smtClean="0"/>
              <a:t>(It’s also a requirement of your grant to submit your data)</a:t>
            </a:r>
          </a:p>
          <a:p>
            <a:r>
              <a:rPr lang="en-US" dirty="0" smtClean="0"/>
              <a:t>Use our </a:t>
            </a:r>
            <a:r>
              <a:rPr lang="en-US" dirty="0" smtClean="0">
                <a:hlinkClick r:id="rId3"/>
              </a:rPr>
              <a:t>libraries</a:t>
            </a:r>
            <a:r>
              <a:rPr lang="en-US" dirty="0" smtClean="0"/>
              <a:t> to read our data holdings, or ask us to make them</a:t>
            </a:r>
          </a:p>
          <a:p>
            <a:pPr lvl="1"/>
            <a:r>
              <a:rPr lang="en-US" dirty="0" smtClean="0"/>
              <a:t>Feel free to contribute too!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8194" name="Picture 2" descr="https://lh5.googleusercontent.com/6SyUqMg3Hyb8d8YuGXOtqrMtEq_MqqIDe-vnkfejtIszJuYIs2Yt-HLg2ebOdu5f7-7LxHnxYE3npa3PgdZfdwxDtaipsBVGtDmpCNmCxqscJxa0Sb9r8ONVKv3YWqHHGFMPXdLKDLQ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2013" y="5105258"/>
            <a:ext cx="2961787" cy="1480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https://lh5.googleusercontent.com/0ZzOIeOetT2Q9bEl9krbsUQ4CkhApb3iWw0M1YfNqhIb8M2iEoHaZ5r6SKd2HyLrH0zcRwZohbNfsG2ZGcrHtbUTpVQn61I7dCcj3ZV_bwi946026Q8f0pX_nYJlpDMdZR5Ufmsp1B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7055" y="5105257"/>
            <a:ext cx="1675749" cy="1480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https://lh5.googleusercontent.com/qYovHrw2jcSlqHrzDgjBoAi0ojsGVmE5mw5lBMG1SMvcP6fPuUeEw3RhkyFp06ZOYtGgB-LW1NSxn1BEq5w9oEpkF8ykHAqYyYmsrKb3DR4qIbPuIt_GTLAiWmkjC7hgPPwZGtSHrgU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9247" y="5142327"/>
            <a:ext cx="1406753" cy="1406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 descr="https://lh6.googleusercontent.com/I_bSgnvf9ydOpPPJnJM2BXArqA5O2TH-xmPzJTwqXMxd7Qk3sKMuGbL46FDTlDyaCEgr1v5EvxaacWNpuQOH-D1K62ZTLPErebWOtXuDskZJY-oyGCXiHvm60MP_EuGq_IgK-QlO8qk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1500" y="4104228"/>
            <a:ext cx="3162300" cy="70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 descr="https://lh5.googleusercontent.com/UHBgjijlpuyGmGCAhTsrEcAAZrxKVLxVH0Q9oRyjMvcbokbWg9v4IsichW8zUwvNXckXzPzKRUXQuVdZbpfhrFGlvENCRsSZ-TsdGhxcRCNifybMMDXWwlnla-EDYS01RenjAuDGzCs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10" t="18067" r="26239" b="54767"/>
          <a:stretch/>
        </p:blipFill>
        <p:spPr bwMode="auto">
          <a:xfrm>
            <a:off x="310031" y="5105256"/>
            <a:ext cx="4018162" cy="1443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4" name="Picture 12" descr="ttps://www.bodc.ac.uk/assets/img/bodc-logo-colour-white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032" y="3942988"/>
            <a:ext cx="4379216" cy="1027331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5897" y="484208"/>
            <a:ext cx="1087395" cy="1087395"/>
          </a:xfrm>
          <a:prstGeom prst="rect">
            <a:avLst/>
          </a:prstGeom>
        </p:spPr>
      </p:pic>
      <p:pic>
        <p:nvPicPr>
          <p:cNvPr id="8206" name="Picture 14" descr="ttps://i1.wp.com/research.csiro.au/thehillslocalvoices/wp-content/uploads/sites/245/2017/06/CSIRO_Grad_R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4119" y="3672521"/>
            <a:ext cx="1432735" cy="1432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6898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Repository of Methods </a:t>
            </a:r>
            <a:r>
              <a:rPr lang="mr-IN" dirty="0" smtClean="0"/>
              <a:t>–</a:t>
            </a:r>
            <a:r>
              <a:rPr lang="en-US" dirty="0" smtClean="0"/>
              <a:t> Ocean Best Practices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DOIs for manuals and handbooks</a:t>
            </a:r>
          </a:p>
          <a:p>
            <a:pPr lvl="1"/>
            <a:r>
              <a:rPr lang="en-US" dirty="0" smtClean="0"/>
              <a:t>How to do fieldwork, make models, etc.</a:t>
            </a:r>
            <a:endParaRPr lang="en-US" dirty="0"/>
          </a:p>
          <a:p>
            <a:r>
              <a:rPr lang="en-US" dirty="0" smtClean="0"/>
              <a:t>UNESCO/IOC project</a:t>
            </a:r>
          </a:p>
          <a:p>
            <a:r>
              <a:rPr lang="en-US" dirty="0" smtClean="0"/>
              <a:t>Internationally agreed upon methods</a:t>
            </a:r>
            <a:r>
              <a:rPr lang="mr-IN" dirty="0" smtClean="0"/>
              <a:t>…</a:t>
            </a:r>
            <a:endParaRPr lang="en-US" dirty="0" smtClean="0"/>
          </a:p>
          <a:p>
            <a:pPr lvl="1"/>
            <a:r>
              <a:rPr lang="mr-IN" dirty="0" smtClean="0"/>
              <a:t>…</a:t>
            </a:r>
            <a:r>
              <a:rPr lang="en-US" dirty="0" smtClean="0"/>
              <a:t>and publically submitted methods</a:t>
            </a:r>
          </a:p>
          <a:p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4" name="Picture 8" descr="ttps://www.oceanbestpractices.org/static/media/unesco-ioc-ocb-lockup-2x.8c4da179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3290" y="5418408"/>
            <a:ext cx="3461278" cy="719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8473290" y="6311900"/>
            <a:ext cx="37187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www.oceanbestpractices.org</a:t>
            </a:r>
            <a:r>
              <a:rPr lang="en-US" dirty="0">
                <a:hlinkClick r:id="rId3"/>
              </a:rPr>
              <a:t>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94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2247" y="2638768"/>
            <a:ext cx="5140412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smtClean="0"/>
              <a:t>Reproducible Software:  </a:t>
            </a:r>
            <a:r>
              <a:rPr lang="en-US" dirty="0" smtClean="0"/>
              <a:t>Opinionated Practices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4678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10150</TotalTime>
  <Words>1307</Words>
  <Application>Microsoft Macintosh PowerPoint</Application>
  <PresentationFormat>Widescreen</PresentationFormat>
  <Paragraphs>195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Calibri</vt:lpstr>
      <vt:lpstr>Calibri Light</vt:lpstr>
      <vt:lpstr>Mangal</vt:lpstr>
      <vt:lpstr>Arial</vt:lpstr>
      <vt:lpstr>Office Theme</vt:lpstr>
      <vt:lpstr>Reproducible Science</vt:lpstr>
      <vt:lpstr>Quiz time!</vt:lpstr>
      <vt:lpstr>(Oceanography) Data Stewards Salad</vt:lpstr>
      <vt:lpstr>An Opinion of Two Cities: Science and Software</vt:lpstr>
      <vt:lpstr>Repeatability, Replicability, Reproducibility</vt:lpstr>
      <vt:lpstr>FAIR Principles</vt:lpstr>
      <vt:lpstr>Data Centers/Repositories</vt:lpstr>
      <vt:lpstr>Repository of Methods – Ocean Best Practices</vt:lpstr>
      <vt:lpstr>Reproducible Software:  Opinionated Practices</vt:lpstr>
      <vt:lpstr>Why spend effort for reproducibility?</vt:lpstr>
      <vt:lpstr>Lets see what some people have said about software, data before:</vt:lpstr>
      <vt:lpstr>How do we standardize our coding practices?</vt:lpstr>
      <vt:lpstr>Community Decisions - Oceanography</vt:lpstr>
      <vt:lpstr>Working environments</vt:lpstr>
      <vt:lpstr>Binder</vt:lpstr>
      <vt:lpstr>Version Control: git, Github</vt:lpstr>
      <vt:lpstr>Code Formatting</vt:lpstr>
      <vt:lpstr>Code Readability part 2: comments and autodocs</vt:lpstr>
      <vt:lpstr>Code readability – variable names</vt:lpstr>
      <vt:lpstr>Advanced Software Engineering</vt:lpstr>
      <vt:lpstr>Licensing Code and Datasets</vt:lpstr>
      <vt:lpstr>DOIs for Fun and Profit: Pt. 1</vt:lpstr>
      <vt:lpstr>DOIs for Fun and Profit: Pt. 2</vt:lpstr>
      <vt:lpstr>Thank you for attending OceanHackWeek 2019!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Reproducible science</dc:title>
  <dc:creator>Joseph Gum</dc:creator>
  <cp:lastModifiedBy>Joseph Gum</cp:lastModifiedBy>
  <cp:revision>66</cp:revision>
  <cp:lastPrinted>2019-08-30T07:55:26Z</cp:lastPrinted>
  <dcterms:created xsi:type="dcterms:W3CDTF">2019-08-23T16:01:52Z</dcterms:created>
  <dcterms:modified xsi:type="dcterms:W3CDTF">2019-08-30T17:13:36Z</dcterms:modified>
</cp:coreProperties>
</file>